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558" r:id="rId1"/>
  </p:sldMasterIdLst>
  <p:sldIdLst>
    <p:sldId id="256" r:id="rId2"/>
    <p:sldId id="257" r:id="rId3"/>
    <p:sldId id="277" r:id="rId4"/>
    <p:sldId id="289" r:id="rId5"/>
    <p:sldId id="321" r:id="rId6"/>
    <p:sldId id="283" r:id="rId7"/>
    <p:sldId id="320" r:id="rId8"/>
    <p:sldId id="286" r:id="rId9"/>
    <p:sldId id="287" r:id="rId10"/>
    <p:sldId id="299" r:id="rId11"/>
    <p:sldId id="288" r:id="rId12"/>
    <p:sldId id="294" r:id="rId13"/>
    <p:sldId id="295" r:id="rId14"/>
    <p:sldId id="297" r:id="rId15"/>
    <p:sldId id="292" r:id="rId16"/>
    <p:sldId id="296" r:id="rId17"/>
    <p:sldId id="291" r:id="rId18"/>
    <p:sldId id="300" r:id="rId19"/>
    <p:sldId id="304" r:id="rId20"/>
    <p:sldId id="305" r:id="rId21"/>
    <p:sldId id="306" r:id="rId22"/>
    <p:sldId id="272" r:id="rId23"/>
    <p:sldId id="319" r:id="rId24"/>
    <p:sldId id="276" r:id="rId25"/>
    <p:sldId id="258" r:id="rId26"/>
    <p:sldId id="312" r:id="rId27"/>
    <p:sldId id="301" r:id="rId28"/>
    <p:sldId id="307" r:id="rId29"/>
    <p:sldId id="310" r:id="rId30"/>
    <p:sldId id="323" r:id="rId31"/>
    <p:sldId id="315" r:id="rId32"/>
    <p:sldId id="309" r:id="rId33"/>
    <p:sldId id="311" r:id="rId34"/>
    <p:sldId id="316" r:id="rId35"/>
    <p:sldId id="322" r:id="rId36"/>
    <p:sldId id="264" r:id="rId37"/>
    <p:sldId id="262" r:id="rId38"/>
    <p:sldId id="261" r:id="rId39"/>
    <p:sldId id="314" r:id="rId40"/>
    <p:sldId id="260" r:id="rId41"/>
    <p:sldId id="313" r:id="rId42"/>
    <p:sldId id="302" r:id="rId43"/>
    <p:sldId id="325" r:id="rId44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204" autoAdjust="0"/>
    <p:restoredTop sz="94660"/>
  </p:normalViewPr>
  <p:slideViewPr>
    <p:cSldViewPr snapToGrid="0">
      <p:cViewPr>
        <p:scale>
          <a:sx n="84" d="100"/>
          <a:sy n="84" d="100"/>
        </p:scale>
        <p:origin x="-538" y="-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DCD4786-F6CA-40FD-9FEB-B0AC59A286A0}" type="datetimeFigureOut">
              <a:rPr lang="pl-PL" smtClean="0"/>
              <a:pPr/>
              <a:t>25.04.2023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3BE5B47F-28CC-4A4B-BBFE-174C76F77DD4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093024918"/>
      </p:ext>
    </p:extLst>
  </p:cSld>
  <p:clrMapOvr>
    <a:masterClrMapping/>
  </p:clrMapOvr>
  <p:transition advClick="0" advTm="4000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D4786-F6CA-40FD-9FEB-B0AC59A286A0}" type="datetimeFigureOut">
              <a:rPr lang="pl-PL" smtClean="0"/>
              <a:pPr/>
              <a:t>25.04.2023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5B47F-28CC-4A4B-BBFE-174C76F77DD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219509929"/>
      </p:ext>
    </p:extLst>
  </p:cSld>
  <p:clrMapOvr>
    <a:masterClrMapping/>
  </p:clrMapOvr>
  <p:transition advClick="0" advTm="4000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D4786-F6CA-40FD-9FEB-B0AC59A286A0}" type="datetimeFigureOut">
              <a:rPr lang="pl-PL" smtClean="0"/>
              <a:pPr/>
              <a:t>25.04.2023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5B47F-28CC-4A4B-BBFE-174C76F77DD4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328627381"/>
      </p:ext>
    </p:extLst>
  </p:cSld>
  <p:clrMapOvr>
    <a:masterClrMapping/>
  </p:clrMapOvr>
  <p:transition advClick="0" advTm="4000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D4786-F6CA-40FD-9FEB-B0AC59A286A0}" type="datetimeFigureOut">
              <a:rPr lang="pl-PL" smtClean="0"/>
              <a:pPr/>
              <a:t>25.04.2023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5B47F-28CC-4A4B-BBFE-174C76F77DD4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734729086"/>
      </p:ext>
    </p:extLst>
  </p:cSld>
  <p:clrMapOvr>
    <a:masterClrMapping/>
  </p:clrMapOvr>
  <p:transition advClick="0" advTm="4000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D4786-F6CA-40FD-9FEB-B0AC59A286A0}" type="datetimeFigureOut">
              <a:rPr lang="pl-PL" smtClean="0"/>
              <a:pPr/>
              <a:t>25.04.2023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5B47F-28CC-4A4B-BBFE-174C76F77DD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678977034"/>
      </p:ext>
    </p:extLst>
  </p:cSld>
  <p:clrMapOvr>
    <a:masterClrMapping/>
  </p:clrMapOvr>
  <p:transition advClick="0" advTm="4000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D4786-F6CA-40FD-9FEB-B0AC59A286A0}" type="datetimeFigureOut">
              <a:rPr lang="pl-PL" smtClean="0"/>
              <a:pPr/>
              <a:t>25.04.2023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5B47F-28CC-4A4B-BBFE-174C76F77DD4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169614912"/>
      </p:ext>
    </p:extLst>
  </p:cSld>
  <p:clrMapOvr>
    <a:masterClrMapping/>
  </p:clrMapOvr>
  <p:transition advClick="0" advTm="4000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D4786-F6CA-40FD-9FEB-B0AC59A286A0}" type="datetimeFigureOut">
              <a:rPr lang="pl-PL" smtClean="0"/>
              <a:pPr/>
              <a:t>25.04.2023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5B47F-28CC-4A4B-BBFE-174C76F77DD4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54391124"/>
      </p:ext>
    </p:extLst>
  </p:cSld>
  <p:clrMapOvr>
    <a:masterClrMapping/>
  </p:clrMapOvr>
  <p:transition advClick="0" advTm="4000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D4786-F6CA-40FD-9FEB-B0AC59A286A0}" type="datetimeFigureOut">
              <a:rPr lang="pl-PL" smtClean="0"/>
              <a:pPr/>
              <a:t>25.04.2023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5B47F-28CC-4A4B-BBFE-174C76F77DD4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353597586"/>
      </p:ext>
    </p:extLst>
  </p:cSld>
  <p:clrMapOvr>
    <a:masterClrMapping/>
  </p:clrMapOvr>
  <p:transition advClick="0" advTm="4000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D4786-F6CA-40FD-9FEB-B0AC59A286A0}" type="datetimeFigureOut">
              <a:rPr lang="pl-PL" smtClean="0"/>
              <a:pPr/>
              <a:t>25.04.2023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5B47F-28CC-4A4B-BBFE-174C76F77DD4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046074342"/>
      </p:ext>
    </p:extLst>
  </p:cSld>
  <p:clrMapOvr>
    <a:masterClrMapping/>
  </p:clrMapOvr>
  <p:transition advClick="0" advTm="4000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D4786-F6CA-40FD-9FEB-B0AC59A286A0}" type="datetimeFigureOut">
              <a:rPr lang="pl-PL" smtClean="0"/>
              <a:pPr/>
              <a:t>25.04.2023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5B47F-28CC-4A4B-BBFE-174C76F77DD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4179251436"/>
      </p:ext>
    </p:extLst>
  </p:cSld>
  <p:clrMapOvr>
    <a:masterClrMapping/>
  </p:clrMapOvr>
  <p:transition advClick="0" advTm="4000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D4786-F6CA-40FD-9FEB-B0AC59A286A0}" type="datetimeFigureOut">
              <a:rPr lang="pl-PL" smtClean="0"/>
              <a:pPr/>
              <a:t>25.04.2023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5B47F-28CC-4A4B-BBFE-174C76F77DD4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358383842"/>
      </p:ext>
    </p:extLst>
  </p:cSld>
  <p:clrMapOvr>
    <a:masterClrMapping/>
  </p:clrMapOvr>
  <p:transition advClick="0" advTm="4000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D4786-F6CA-40FD-9FEB-B0AC59A286A0}" type="datetimeFigureOut">
              <a:rPr lang="pl-PL" smtClean="0"/>
              <a:pPr/>
              <a:t>25.04.2023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5B47F-28CC-4A4B-BBFE-174C76F77DD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009796356"/>
      </p:ext>
    </p:extLst>
  </p:cSld>
  <p:clrMapOvr>
    <a:masterClrMapping/>
  </p:clrMapOvr>
  <p:transition advClick="0" advTm="4000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D4786-F6CA-40FD-9FEB-B0AC59A286A0}" type="datetimeFigureOut">
              <a:rPr lang="pl-PL" smtClean="0"/>
              <a:pPr/>
              <a:t>25.04.2023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5B47F-28CC-4A4B-BBFE-174C76F77DD4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64550349"/>
      </p:ext>
    </p:extLst>
  </p:cSld>
  <p:clrMapOvr>
    <a:masterClrMapping/>
  </p:clrMapOvr>
  <p:transition advClick="0" advTm="4000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D4786-F6CA-40FD-9FEB-B0AC59A286A0}" type="datetimeFigureOut">
              <a:rPr lang="pl-PL" smtClean="0"/>
              <a:pPr/>
              <a:t>25.04.2023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5B47F-28CC-4A4B-BBFE-174C76F77DD4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635429730"/>
      </p:ext>
    </p:extLst>
  </p:cSld>
  <p:clrMapOvr>
    <a:masterClrMapping/>
  </p:clrMapOvr>
  <p:transition advClick="0" advTm="4000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D4786-F6CA-40FD-9FEB-B0AC59A286A0}" type="datetimeFigureOut">
              <a:rPr lang="pl-PL" smtClean="0"/>
              <a:pPr/>
              <a:t>25.04.2023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5B47F-28CC-4A4B-BBFE-174C76F77DD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967512559"/>
      </p:ext>
    </p:extLst>
  </p:cSld>
  <p:clrMapOvr>
    <a:masterClrMapping/>
  </p:clrMapOvr>
  <p:transition advClick="0" advTm="4000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D4786-F6CA-40FD-9FEB-B0AC59A286A0}" type="datetimeFigureOut">
              <a:rPr lang="pl-PL" smtClean="0"/>
              <a:pPr/>
              <a:t>25.04.2023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5B47F-28CC-4A4B-BBFE-174C76F77DD4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575797691"/>
      </p:ext>
    </p:extLst>
  </p:cSld>
  <p:clrMapOvr>
    <a:masterClrMapping/>
  </p:clrMapOvr>
  <p:transition advClick="0" advTm="4000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D4786-F6CA-40FD-9FEB-B0AC59A286A0}" type="datetimeFigureOut">
              <a:rPr lang="pl-PL" smtClean="0"/>
              <a:pPr/>
              <a:t>25.04.2023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5B47F-28CC-4A4B-BBFE-174C76F77DD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533400238"/>
      </p:ext>
    </p:extLst>
  </p:cSld>
  <p:clrMapOvr>
    <a:masterClrMapping/>
  </p:clrMapOvr>
  <p:transition advClick="0" advTm="4000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DCD4786-F6CA-40FD-9FEB-B0AC59A286A0}" type="datetimeFigureOut">
              <a:rPr lang="pl-PL" smtClean="0"/>
              <a:pPr/>
              <a:t>25.04.2023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BE5B47F-28CC-4A4B-BBFE-174C76F77DD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48433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59" r:id="rId1"/>
    <p:sldLayoutId id="2147484560" r:id="rId2"/>
    <p:sldLayoutId id="2147484561" r:id="rId3"/>
    <p:sldLayoutId id="2147484562" r:id="rId4"/>
    <p:sldLayoutId id="2147484563" r:id="rId5"/>
    <p:sldLayoutId id="2147484564" r:id="rId6"/>
    <p:sldLayoutId id="2147484565" r:id="rId7"/>
    <p:sldLayoutId id="2147484566" r:id="rId8"/>
    <p:sldLayoutId id="2147484567" r:id="rId9"/>
    <p:sldLayoutId id="2147484568" r:id="rId10"/>
    <p:sldLayoutId id="2147484569" r:id="rId11"/>
    <p:sldLayoutId id="2147484570" r:id="rId12"/>
    <p:sldLayoutId id="2147484571" r:id="rId13"/>
    <p:sldLayoutId id="2147484572" r:id="rId14"/>
    <p:sldLayoutId id="2147484573" r:id="rId15"/>
    <p:sldLayoutId id="2147484574" r:id="rId16"/>
    <p:sldLayoutId id="2147484575" r:id="rId17"/>
  </p:sldLayoutIdLst>
  <p:transition advClick="0" advTm="4000">
    <p:wipe/>
  </p:transition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7" Type="http://schemas.openxmlformats.org/officeDocument/2006/relationships/image" Target="../media/image58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5.jpeg"/><Relationship Id="rId4" Type="http://schemas.openxmlformats.org/officeDocument/2006/relationships/image" Target="../media/image74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8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3.jpeg"/><Relationship Id="rId5" Type="http://schemas.openxmlformats.org/officeDocument/2006/relationships/image" Target="../media/image82.jpeg"/><Relationship Id="rId4" Type="http://schemas.openxmlformats.org/officeDocument/2006/relationships/image" Target="../media/image81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7.jpeg"/><Relationship Id="rId4" Type="http://schemas.openxmlformats.org/officeDocument/2006/relationships/image" Target="../media/image8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1.jpeg"/><Relationship Id="rId4" Type="http://schemas.openxmlformats.org/officeDocument/2006/relationships/image" Target="../media/image90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5.jpeg"/><Relationship Id="rId4" Type="http://schemas.openxmlformats.org/officeDocument/2006/relationships/image" Target="../media/image94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1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529840" y="1959428"/>
            <a:ext cx="6979920" cy="1175657"/>
          </a:xfrm>
        </p:spPr>
        <p:txBody>
          <a:bodyPr>
            <a:noAutofit/>
          </a:bodyPr>
          <a:lstStyle/>
          <a:p>
            <a:r>
              <a:rPr lang="pl-PL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PUBLICZNE RZEDSZKOLE SAMORZĄDOWE</a:t>
            </a:r>
            <a:br>
              <a:rPr lang="pl-PL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 ŁUSZCZANOWICACH</a:t>
            </a:r>
            <a:endParaRPr lang="pl-PL" sz="3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672045" y="3610225"/>
            <a:ext cx="8987246" cy="1536541"/>
          </a:xfrm>
        </p:spPr>
        <p:txBody>
          <a:bodyPr>
            <a:noAutofit/>
          </a:bodyPr>
          <a:lstStyle/>
          <a:p>
            <a:r>
              <a:rPr lang="pl-PL" sz="3200" b="1" dirty="0" smtClean="0"/>
              <a:t>Ubiegające się o Krajowy Certyfikat </a:t>
            </a:r>
          </a:p>
          <a:p>
            <a:r>
              <a:rPr lang="pl-PL" sz="3200" b="1" dirty="0" smtClean="0"/>
              <a:t>Przedszkola Promującego Zdrowie</a:t>
            </a:r>
            <a:endParaRPr lang="pl-PL" sz="3200" b="1" dirty="0"/>
          </a:p>
        </p:txBody>
      </p:sp>
      <p:pic>
        <p:nvPicPr>
          <p:cNvPr id="4" name="Obraz 3" descr="logo-domek (1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040" y="442329"/>
            <a:ext cx="2500933" cy="2437350"/>
          </a:xfrm>
          <a:prstGeom prst="rect">
            <a:avLst/>
          </a:prstGeom>
        </p:spPr>
      </p:pic>
      <p:pic>
        <p:nvPicPr>
          <p:cNvPr id="5" name="Obraz 4" descr="logo"/>
          <p:cNvPicPr/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9238710" y="354842"/>
            <a:ext cx="2525660" cy="24483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06529938"/>
      </p:ext>
    </p:extLst>
  </p:cSld>
  <p:clrMapOvr>
    <a:masterClrMapping/>
  </p:clrMapOvr>
  <p:transition spd="slow" advClick="0" advTm="4000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1479" y="1720816"/>
            <a:ext cx="10786422" cy="3503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4000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b="1" dirty="0" smtClean="0"/>
              <a:t>Podsumowanie wyników w standardzie drugim</a:t>
            </a:r>
            <a:endParaRPr lang="pl-PL" sz="32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95401" y="3241140"/>
            <a:ext cx="9601196" cy="2634727"/>
          </a:xfrm>
        </p:spPr>
        <p:txBody>
          <a:bodyPr>
            <a:normAutofit/>
          </a:bodyPr>
          <a:lstStyle/>
          <a:p>
            <a:pPr algn="ctr"/>
            <a:r>
              <a:rPr lang="pl-PL" sz="3600" dirty="0" smtClean="0">
                <a:solidFill>
                  <a:schemeClr val="tx1"/>
                </a:solidFill>
              </a:rPr>
              <a:t>Klimat społeczny przedszkola sprzyja dobremu samopoczuciu i zdrowiu dzieci, pracowników </a:t>
            </a:r>
            <a:br>
              <a:rPr lang="pl-PL" sz="3600" dirty="0" smtClean="0">
                <a:solidFill>
                  <a:schemeClr val="tx1"/>
                </a:solidFill>
              </a:rPr>
            </a:br>
            <a:r>
              <a:rPr lang="pl-PL" sz="3600" dirty="0" smtClean="0">
                <a:solidFill>
                  <a:schemeClr val="tx1"/>
                </a:solidFill>
              </a:rPr>
              <a:t>i rodziców dzieci.</a:t>
            </a:r>
            <a:endParaRPr lang="pl-PL" sz="3600" dirty="0"/>
          </a:p>
        </p:txBody>
      </p:sp>
    </p:spTree>
  </p:cSld>
  <p:clrMapOvr>
    <a:masterClrMapping/>
  </p:clrMapOvr>
  <p:transition advClick="0" advTm="4000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3175" y="632486"/>
            <a:ext cx="10569871" cy="5552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4000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37858" y="661386"/>
            <a:ext cx="8101738" cy="5556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4000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07181" y="659581"/>
            <a:ext cx="8121024" cy="5489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4000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b="1" dirty="0" smtClean="0"/>
              <a:t>Podsumowanie wyników w standardzie</a:t>
            </a:r>
            <a:r>
              <a:rPr lang="pl-PL" b="1" dirty="0" smtClean="0"/>
              <a:t> </a:t>
            </a:r>
            <a:r>
              <a:rPr lang="pl-PL" sz="3200" b="1" dirty="0" smtClean="0"/>
              <a:t>trzecim</a:t>
            </a:r>
            <a:endParaRPr lang="pl-PL" sz="3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304455" y="3000552"/>
            <a:ext cx="9601196" cy="2621650"/>
          </a:xfrm>
        </p:spPr>
        <p:txBody>
          <a:bodyPr/>
          <a:lstStyle/>
          <a:p>
            <a:pPr algn="ctr"/>
            <a:r>
              <a:rPr lang="pl-PL" sz="3600" dirty="0" smtClean="0">
                <a:solidFill>
                  <a:schemeClr val="tx1"/>
                </a:solidFill>
              </a:rPr>
              <a:t>Przedszkole prowadzi edukację zdrowotną dzieci     i stwarza im warunki do praktykowania                 w codziennym życiu zachowań prozdrowotnych.</a:t>
            </a:r>
          </a:p>
          <a:p>
            <a:endParaRPr lang="pl-PL" dirty="0"/>
          </a:p>
        </p:txBody>
      </p:sp>
    </p:spTree>
  </p:cSld>
  <p:clrMapOvr>
    <a:masterClrMapping/>
  </p:clrMapOvr>
  <p:transition advClick="0" advTm="4000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5789" y="1515668"/>
            <a:ext cx="10718919" cy="3635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4000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b="1" dirty="0" smtClean="0"/>
              <a:t>Podsumowanie wyników w standardzie  czwartym</a:t>
            </a:r>
            <a:endParaRPr lang="pl-PL" sz="3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304454" y="2973391"/>
            <a:ext cx="9601196" cy="2775559"/>
          </a:xfrm>
        </p:spPr>
        <p:txBody>
          <a:bodyPr/>
          <a:lstStyle/>
          <a:p>
            <a:pPr algn="ctr"/>
            <a:r>
              <a:rPr lang="pl-PL" sz="3600" dirty="0" smtClean="0"/>
              <a:t>Przedszkole podejmuje działania w celu zwiększenia kompetencji pracowników i rodziców dzieci w zakresie dbałości o zdrowie oraz prowadzenia edukacji zdrowotnej dzieci.</a:t>
            </a:r>
            <a:endParaRPr lang="pl-PL" sz="3600" b="1" dirty="0" smtClean="0">
              <a:solidFill>
                <a:schemeClr val="tx1"/>
              </a:solidFill>
            </a:endParaRPr>
          </a:p>
          <a:p>
            <a:endParaRPr lang="pl-PL" dirty="0"/>
          </a:p>
        </p:txBody>
      </p:sp>
    </p:spTree>
  </p:cSld>
  <p:clrMapOvr>
    <a:masterClrMapping/>
  </p:clrMapOvr>
  <p:transition advClick="0" advTm="4000"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163" y="2042369"/>
            <a:ext cx="10634096" cy="2827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4000"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7609" y="782892"/>
            <a:ext cx="10100083" cy="5300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4000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41946" y="627797"/>
            <a:ext cx="9654652" cy="167126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pl-PL" sz="2800" b="1" dirty="0" smtClean="0">
                <a:solidFill>
                  <a:schemeClr val="tx1"/>
                </a:solidFill>
              </a:rPr>
              <a:t/>
            </a:r>
            <a:br>
              <a:rPr lang="pl-PL" sz="2800" b="1" dirty="0" smtClean="0">
                <a:solidFill>
                  <a:schemeClr val="tx1"/>
                </a:solidFill>
              </a:rPr>
            </a:br>
            <a:r>
              <a:rPr lang="pl-PL" sz="2800" b="1" dirty="0" smtClean="0">
                <a:solidFill>
                  <a:schemeClr val="tx1"/>
                </a:solidFill>
              </a:rPr>
              <a:t>Nasze Przedszkole rozpoczęło działania </a:t>
            </a:r>
            <a:r>
              <a:rPr lang="pl-PL" sz="2800" b="1" dirty="0">
                <a:solidFill>
                  <a:schemeClr val="tx1"/>
                </a:solidFill>
              </a:rPr>
              <a:t>dla tworzenia </a:t>
            </a:r>
            <a:r>
              <a:rPr lang="pl-PL" sz="2800" b="1" dirty="0" smtClean="0">
                <a:solidFill>
                  <a:schemeClr val="tx1"/>
                </a:solidFill>
              </a:rPr>
              <a:t/>
            </a:r>
            <a:br>
              <a:rPr lang="pl-PL" sz="2800" b="1" dirty="0" smtClean="0">
                <a:solidFill>
                  <a:schemeClr val="tx1"/>
                </a:solidFill>
              </a:rPr>
            </a:br>
            <a:r>
              <a:rPr lang="pl-PL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PRZEDSZKOLA PROMUJĄCEGO ZDROWIE </a:t>
            </a:r>
            <a:r>
              <a:rPr lang="pl-PL" sz="2800" b="1" dirty="0" smtClean="0">
                <a:solidFill>
                  <a:schemeClr val="tx1"/>
                </a:solidFill>
              </a:rPr>
              <a:t>w roku 2017.</a:t>
            </a:r>
            <a:r>
              <a:rPr lang="pl-PL" sz="2800" b="1" dirty="0">
                <a:solidFill>
                  <a:schemeClr val="tx1"/>
                </a:solidFill>
              </a:rPr>
              <a:t/>
            </a:r>
            <a:br>
              <a:rPr lang="pl-PL" sz="2800" b="1" dirty="0">
                <a:solidFill>
                  <a:schemeClr val="tx1"/>
                </a:solidFill>
              </a:rPr>
            </a:br>
            <a:endParaRPr lang="pl-PL" sz="2800" b="1" dirty="0">
              <a:solidFill>
                <a:schemeClr val="tx1"/>
              </a:solidFill>
            </a:endParaRPr>
          </a:p>
        </p:txBody>
      </p:sp>
      <p:sp>
        <p:nvSpPr>
          <p:cNvPr id="7" name="Symbol zastępczy zawartości 6"/>
          <p:cNvSpPr>
            <a:spLocks noGrp="1"/>
          </p:cNvSpPr>
          <p:nvPr>
            <p:ph sz="half" idx="2"/>
          </p:nvPr>
        </p:nvSpPr>
        <p:spPr>
          <a:xfrm>
            <a:off x="5145206" y="2560320"/>
            <a:ext cx="6032310" cy="3310128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pl-PL" b="1" dirty="0" smtClean="0">
                <a:solidFill>
                  <a:schemeClr val="tx1"/>
                </a:solidFill>
              </a:rPr>
              <a:t>     </a:t>
            </a:r>
          </a:p>
          <a:p>
            <a:pPr algn="ctr">
              <a:lnSpc>
                <a:spcPct val="150000"/>
              </a:lnSpc>
              <a:buNone/>
            </a:pPr>
            <a:r>
              <a:rPr lang="pl-PL" b="1" dirty="0" smtClean="0">
                <a:solidFill>
                  <a:schemeClr val="tx1"/>
                </a:solidFill>
              </a:rPr>
              <a:t>2018 rok -  Akces Przynależności do Rejonowej Sieci Przedszkoli Promujących Zdowie</a:t>
            </a:r>
            <a:endParaRPr lang="pl-PL" dirty="0"/>
          </a:p>
        </p:txBody>
      </p:sp>
      <p:pic>
        <p:nvPicPr>
          <p:cNvPr id="9" name="Symbol zastępczy zawartości 8" descr="Akces przynależności do Rejonowej Sieci Przedszkoli Promujących Zdrowie.jpe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891767" y="2546990"/>
            <a:ext cx="2861302" cy="3595543"/>
          </a:xfrm>
        </p:spPr>
      </p:pic>
    </p:spTree>
    <p:extLst>
      <p:ext uri="{BB962C8B-B14F-4D97-AF65-F5344CB8AC3E}">
        <p14:creationId xmlns:p14="http://schemas.microsoft.com/office/powerpoint/2010/main" xmlns="" val="2630286462"/>
      </p:ext>
    </p:extLst>
  </p:cSld>
  <p:clrMapOvr>
    <a:masterClrMapping/>
  </p:clrMapOvr>
  <p:transition advClick="0" advTm="4000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7608" y="1047692"/>
            <a:ext cx="10628807" cy="4882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4000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Korzyści z przeprowadzanych badań :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sz="2800" dirty="0" smtClean="0"/>
              <a:t>Przeprowadzona </a:t>
            </a:r>
            <a:r>
              <a:rPr lang="pl-PL" sz="2800" dirty="0" err="1" smtClean="0"/>
              <a:t>autoewaluacja</a:t>
            </a:r>
            <a:r>
              <a:rPr lang="pl-PL" sz="2800" dirty="0" smtClean="0"/>
              <a:t> pokazała w jakim stopniu przedszkole osiągnęło ustalone standardy PPZ.</a:t>
            </a:r>
          </a:p>
          <a:p>
            <a:r>
              <a:rPr lang="pl-PL" sz="2800" dirty="0" smtClean="0"/>
              <a:t> </a:t>
            </a:r>
            <a:r>
              <a:rPr lang="pl-PL" sz="2800" dirty="0" err="1" smtClean="0"/>
              <a:t>Autoewaluacja</a:t>
            </a:r>
            <a:r>
              <a:rPr lang="pl-PL" sz="2800" dirty="0" smtClean="0"/>
              <a:t> pozwoliła określić mocne i słabe strony placówki </a:t>
            </a:r>
            <a:r>
              <a:rPr lang="pl-PL" sz="2800" dirty="0" smtClean="0"/>
              <a:t>         i </a:t>
            </a:r>
            <a:r>
              <a:rPr lang="pl-PL" sz="2800" dirty="0" smtClean="0"/>
              <a:t>zdiagnozować problemy priorytetowe.</a:t>
            </a:r>
          </a:p>
          <a:p>
            <a:r>
              <a:rPr lang="pl-PL" sz="2800" dirty="0" smtClean="0"/>
              <a:t> Uzyskane dane stanowią podstawę do planowania dalszych kierunków działań w zakresie promocji zdrowia w naszym przedszkolu.</a:t>
            </a:r>
          </a:p>
          <a:p>
            <a:r>
              <a:rPr lang="pl-PL" sz="2800" dirty="0" smtClean="0"/>
              <a:t> Wyniki badań zmotywowały nas do podejmowania dalszych działań, osiągania lepszych rezultatów w zakresie promocji zdrowia.</a:t>
            </a:r>
            <a:endParaRPr lang="pl-PL" sz="3200" dirty="0" smtClean="0"/>
          </a:p>
        </p:txBody>
      </p:sp>
    </p:spTree>
  </p:cSld>
  <p:clrMapOvr>
    <a:masterClrMapping/>
  </p:clrMapOvr>
  <p:transition advClick="0" advTm="4000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95401" y="937138"/>
            <a:ext cx="9601196" cy="1303867"/>
          </a:xfrm>
        </p:spPr>
        <p:txBody>
          <a:bodyPr>
            <a:normAutofit/>
          </a:bodyPr>
          <a:lstStyle/>
          <a:p>
            <a:r>
              <a:rPr lang="pl-PL" sz="4800" b="1" dirty="0" smtClean="0"/>
              <a:t>Podsumowanie</a:t>
            </a:r>
            <a:endParaRPr lang="pl-PL" sz="48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634862"/>
          </a:xfrm>
        </p:spPr>
        <p:txBody>
          <a:bodyPr>
            <a:normAutofit fontScale="55000" lnSpcReduction="20000"/>
          </a:bodyPr>
          <a:lstStyle/>
          <a:p>
            <a:pPr marL="0" lvl="1" indent="0">
              <a:buNone/>
            </a:pPr>
            <a:r>
              <a:rPr lang="pl-PL" sz="3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 jest największym osiągnięciem (mocną stroną) przedszkola</a:t>
            </a:r>
            <a:r>
              <a:rPr lang="pl-PL" sz="3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pPr lvl="0"/>
            <a:r>
              <a:rPr lang="pl-PL" sz="2900" dirty="0"/>
              <a:t>Uwzględnienie promocji zdrowia w dokumentach oraz w pracy i życiu przedszkola,</a:t>
            </a:r>
            <a:endParaRPr lang="pl-PL" sz="3400" dirty="0"/>
          </a:p>
          <a:p>
            <a:pPr lvl="0"/>
            <a:r>
              <a:rPr lang="pl-PL" sz="2900" dirty="0" smtClean="0"/>
              <a:t>Systematyczne </a:t>
            </a:r>
            <a:r>
              <a:rPr lang="pl-PL" sz="2900" dirty="0"/>
              <a:t>informowanie i dostępność informacji na temat koncepcji przedszkola promującego zdrowie,</a:t>
            </a:r>
            <a:endParaRPr lang="pl-PL" sz="3400" dirty="0"/>
          </a:p>
          <a:p>
            <a:pPr lvl="0"/>
            <a:r>
              <a:rPr lang="pl-PL" sz="2900" dirty="0"/>
              <a:t>Struktura dla realizacji programu przedszkola promującego zdrowie,</a:t>
            </a:r>
            <a:endParaRPr lang="pl-PL" sz="3400" dirty="0"/>
          </a:p>
          <a:p>
            <a:pPr lvl="0"/>
            <a:r>
              <a:rPr lang="pl-PL" sz="2900" dirty="0"/>
              <a:t>Planowanie i ewaluacja działań w zakresie promocji zdrowia oraz ich dokumentowanie,</a:t>
            </a:r>
            <a:endParaRPr lang="pl-PL" sz="3400" dirty="0"/>
          </a:p>
          <a:p>
            <a:pPr lvl="0"/>
            <a:r>
              <a:rPr lang="pl-PL" sz="2900" dirty="0"/>
              <a:t>Stwarzanie rodzicom możliwości uczestnictwa w życiu przedszkola,</a:t>
            </a:r>
            <a:endParaRPr lang="pl-PL" sz="3400" dirty="0"/>
          </a:p>
          <a:p>
            <a:pPr lvl="0"/>
            <a:r>
              <a:rPr lang="pl-PL" sz="2900" dirty="0" smtClean="0"/>
              <a:t>Postrzeganie </a:t>
            </a:r>
            <a:r>
              <a:rPr lang="pl-PL" sz="2900" dirty="0"/>
              <a:t>przez rodziców sposobu, w jaki nauczyciele traktują ich dziecko,</a:t>
            </a:r>
            <a:endParaRPr lang="pl-PL" sz="3400" dirty="0"/>
          </a:p>
          <a:p>
            <a:pPr lvl="0"/>
            <a:r>
              <a:rPr lang="pl-PL" sz="2900" dirty="0"/>
              <a:t>Umożliwianie dzieciom praktykowania </a:t>
            </a:r>
            <a:r>
              <a:rPr lang="pl-PL" sz="2900" dirty="0" err="1"/>
              <a:t>zachowań</a:t>
            </a:r>
            <a:r>
              <a:rPr lang="pl-PL" sz="2900" dirty="0"/>
              <a:t> związanych z dbałością o ciało,</a:t>
            </a:r>
            <a:endParaRPr lang="pl-PL" sz="3400" dirty="0"/>
          </a:p>
          <a:p>
            <a:pPr lvl="0"/>
            <a:r>
              <a:rPr lang="pl-PL" sz="2900" dirty="0"/>
              <a:t>Umożliwianie dzieciom praktykowania </a:t>
            </a:r>
            <a:r>
              <a:rPr lang="pl-PL" sz="2900" dirty="0" err="1"/>
              <a:t>zachowań</a:t>
            </a:r>
            <a:r>
              <a:rPr lang="pl-PL" sz="2900" dirty="0"/>
              <a:t> zwiększających ich bezpieczeństwo,</a:t>
            </a:r>
            <a:endParaRPr lang="pl-PL" sz="3400" dirty="0"/>
          </a:p>
          <a:p>
            <a:pPr lvl="0"/>
            <a:r>
              <a:rPr lang="pl-PL" sz="2900" dirty="0" smtClean="0"/>
              <a:t>Pomoc </a:t>
            </a:r>
            <a:r>
              <a:rPr lang="pl-PL" sz="2900" dirty="0"/>
              <a:t>rodzicom dzieci w rozwijaniu kompetencji do dbałości o zdrowie i do wychowywania swego dziecka</a:t>
            </a:r>
            <a:r>
              <a:rPr lang="pl-PL" sz="2900" dirty="0" smtClean="0"/>
              <a:t>.</a:t>
            </a:r>
            <a:endParaRPr lang="pl-PL" sz="2900" dirty="0"/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77063" y="3524482"/>
            <a:ext cx="1854426" cy="1905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57094234"/>
      </p:ext>
    </p:extLst>
  </p:cSld>
  <p:clrMapOvr>
    <a:masterClrMapping/>
  </p:clrMapOvr>
  <p:transition advClick="0" advTm="4000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013987" y="1567706"/>
            <a:ext cx="1014893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600" dirty="0" smtClean="0"/>
              <a:t>Wyniki </a:t>
            </a:r>
            <a:r>
              <a:rPr lang="pl-PL" sz="3600" dirty="0" err="1" smtClean="0"/>
              <a:t>autoewaluacji</a:t>
            </a:r>
            <a:r>
              <a:rPr lang="pl-PL" sz="3600" dirty="0" smtClean="0"/>
              <a:t> ukazały oczekiwania rodziców, nauczycieli, pracowników niepedagogicznych w zakresie promocji zdrowia w naszym przedszkolu. Umożliwiły wyłonienie problemu priorytetowego oraz przyczyniły się do opracowania programu przedszkola promującego zdrowie na kolejne lata.</a:t>
            </a:r>
            <a:endParaRPr lang="pl-PL" sz="3600" dirty="0"/>
          </a:p>
        </p:txBody>
      </p:sp>
    </p:spTree>
  </p:cSld>
  <p:clrMapOvr>
    <a:masterClrMapping/>
  </p:clrMapOvr>
  <p:transition advClick="0" advTm="4000"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zawartości 2"/>
          <p:cNvSpPr txBox="1">
            <a:spLocks/>
          </p:cNvSpPr>
          <p:nvPr/>
        </p:nvSpPr>
        <p:spPr>
          <a:xfrm>
            <a:off x="1295401" y="913271"/>
            <a:ext cx="5144588" cy="365872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pl-PL" sz="1800" b="1" dirty="0" smtClean="0"/>
              <a:t>Problem priorytetowy do rozwiązania</a:t>
            </a:r>
            <a:r>
              <a:rPr lang="pl-PL" sz="1800" dirty="0" smtClean="0"/>
              <a:t>:</a:t>
            </a:r>
          </a:p>
          <a:p>
            <a:r>
              <a:rPr lang="pl-PL" sz="1800" dirty="0" smtClean="0"/>
              <a:t>Niewystarczająca świadomość i zbyt mały udział pracowników,  tym  pracowników niepedagogicznych  w działaniach dotyczących dbałości o zdrowie i     prowadzeni edukacji zdrowotnej.</a:t>
            </a:r>
          </a:p>
          <a:p>
            <a:r>
              <a:rPr lang="pl-PL" sz="1800" dirty="0" smtClean="0"/>
              <a:t> </a:t>
            </a:r>
          </a:p>
          <a:p>
            <a:r>
              <a:rPr lang="pl-PL" sz="1800" b="1" dirty="0" smtClean="0"/>
              <a:t>Rozwiązanie tego problemu  </a:t>
            </a:r>
            <a:r>
              <a:rPr lang="pl-PL" sz="1800" dirty="0" smtClean="0"/>
              <a:t>podniesie świadomość</a:t>
            </a:r>
            <a:r>
              <a:rPr lang="pl-PL" sz="1800" b="1" dirty="0" smtClean="0"/>
              <a:t> </a:t>
            </a:r>
            <a:r>
              <a:rPr lang="pl-PL" sz="1800" dirty="0" smtClean="0"/>
              <a:t>pracowników , w tym pracowników niepedagogicznych w zakresie zdrowego stylu życia</a:t>
            </a:r>
          </a:p>
          <a:p>
            <a:endParaRPr lang="pl-PL" sz="1800" dirty="0"/>
          </a:p>
        </p:txBody>
      </p:sp>
      <p:sp>
        <p:nvSpPr>
          <p:cNvPr id="5" name="Prostokąt 4"/>
          <p:cNvSpPr/>
          <p:nvPr/>
        </p:nvSpPr>
        <p:spPr>
          <a:xfrm>
            <a:off x="6339496" y="938881"/>
            <a:ext cx="4937760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  <a:tabLst>
                <a:tab pos="228600" algn="l"/>
              </a:tabLst>
            </a:pPr>
            <a:r>
              <a:rPr lang="pl-PL" b="1" dirty="0">
                <a:ea typeface="Times New Roman" panose="02020603050405020304" pitchFamily="18" charset="0"/>
              </a:rPr>
              <a:t>Rozwiązania dla usunięcia </a:t>
            </a:r>
            <a:r>
              <a:rPr lang="pl-PL" b="1" dirty="0" smtClean="0">
                <a:ea typeface="Times New Roman" panose="02020603050405020304" pitchFamily="18" charset="0"/>
              </a:rPr>
              <a:t>przyczyny problemu:</a:t>
            </a:r>
          </a:p>
          <a:p>
            <a:pPr marL="285750" indent="-285750">
              <a:buFont typeface="Arial" panose="020B0604020202020204" pitchFamily="34" charset="0"/>
              <a:buChar char="•"/>
              <a:tabLst>
                <a:tab pos="228600" algn="l"/>
              </a:tabLst>
            </a:pPr>
            <a:r>
              <a:rPr lang="pl-PL" dirty="0" smtClean="0"/>
              <a:t>Organizacja szkoleń dla pracowników z zakresu szeroko rozumianej edukacji zdrowotnej</a:t>
            </a:r>
            <a:endParaRPr lang="pl-PL" dirty="0" smtClean="0">
              <a:ea typeface="Times New Roman" panose="02020603050405020304" pitchFamily="18" charset="0"/>
            </a:endParaRPr>
          </a:p>
          <a:p>
            <a:pPr marL="285750" lvl="0" indent="-28575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28600" algn="l"/>
              </a:tabLst>
            </a:pPr>
            <a:r>
              <a:rPr lang="pl-PL" dirty="0" smtClean="0">
                <a:ea typeface="Times New Roman" panose="02020603050405020304" pitchFamily="18" charset="0"/>
              </a:rPr>
              <a:t>Organizacja </a:t>
            </a:r>
            <a:r>
              <a:rPr lang="pl-PL" dirty="0">
                <a:ea typeface="Times New Roman" panose="02020603050405020304" pitchFamily="18" charset="0"/>
              </a:rPr>
              <a:t>uroczystości przedszkolnych z </a:t>
            </a:r>
            <a:r>
              <a:rPr lang="pl-PL" dirty="0" smtClean="0">
                <a:ea typeface="Times New Roman" panose="02020603050405020304" pitchFamily="18" charset="0"/>
              </a:rPr>
              <a:t>udziałem wszystkich pracowników w tym głównie niepedagogicznych</a:t>
            </a:r>
            <a:endParaRPr lang="pl-PL" sz="2000" dirty="0" smtClean="0">
              <a:ea typeface="Times New Roman" panose="02020603050405020304" pitchFamily="18" charset="0"/>
            </a:endParaRPr>
          </a:p>
          <a:p>
            <a:pPr marL="285750" lvl="0" indent="-28575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28600" algn="l"/>
              </a:tabLst>
            </a:pPr>
            <a:r>
              <a:rPr lang="pl-PL" dirty="0" smtClean="0">
                <a:ea typeface="Times New Roman" panose="02020603050405020304" pitchFamily="18" charset="0"/>
              </a:rPr>
              <a:t>Warsztaty </a:t>
            </a:r>
            <a:r>
              <a:rPr lang="pl-PL" dirty="0">
                <a:ea typeface="Times New Roman" panose="02020603050405020304" pitchFamily="18" charset="0"/>
              </a:rPr>
              <a:t>kulinarne z </a:t>
            </a:r>
            <a:r>
              <a:rPr lang="pl-PL" dirty="0" smtClean="0">
                <a:ea typeface="Times New Roman" panose="02020603050405020304" pitchFamily="18" charset="0"/>
              </a:rPr>
              <a:t>pracownikami</a:t>
            </a:r>
          </a:p>
          <a:p>
            <a:pPr marL="285750" lvl="0" indent="-28575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28600" algn="l"/>
              </a:tabLst>
            </a:pPr>
            <a:r>
              <a:rPr lang="pl-PL" dirty="0" smtClean="0">
                <a:ea typeface="Times New Roman" panose="02020603050405020304" pitchFamily="18" charset="0"/>
              </a:rPr>
              <a:t> </a:t>
            </a:r>
            <a:r>
              <a:rPr lang="pl-PL" dirty="0" smtClean="0"/>
              <a:t>Motywowanie pracowników, szczególnie niepedagogicznych do aktywnego włączania się    w działania prozdrowotne placówki.</a:t>
            </a:r>
          </a:p>
          <a:p>
            <a:pPr marL="285750" indent="-285750">
              <a:buFont typeface="Arial" panose="020B0604020202020204" pitchFamily="34" charset="0"/>
              <a:buChar char="•"/>
              <a:tabLst>
                <a:tab pos="228600" algn="l"/>
              </a:tabLst>
            </a:pPr>
            <a:r>
              <a:rPr lang="pl-PL" dirty="0" smtClean="0"/>
              <a:t>Zaangażowanie szerszego grona pracowników niepedagogicznych w planowanie i realizację działań prozdrowotnych</a:t>
            </a:r>
          </a:p>
          <a:p>
            <a:pPr marL="285750" indent="-285750">
              <a:buFont typeface="Arial" panose="020B0604020202020204" pitchFamily="34" charset="0"/>
              <a:buChar char="•"/>
              <a:tabLst>
                <a:tab pos="228600" algn="l"/>
              </a:tabLst>
            </a:pPr>
            <a:r>
              <a:rPr lang="pl-PL" dirty="0" smtClean="0"/>
              <a:t>Zachęcanie pracowników  do praktykowania w domu zachowań prozdrowotnych</a:t>
            </a:r>
            <a:endParaRPr lang="pl-PL" dirty="0" smtClean="0">
              <a:ea typeface="Times New Roman" panose="02020603050405020304" pitchFamily="18" charset="0"/>
            </a:endParaRPr>
          </a:p>
          <a:p>
            <a:pPr marL="285750" lvl="0" indent="-28575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28600" algn="l"/>
              </a:tabLst>
            </a:pPr>
            <a:r>
              <a:rPr lang="pl-PL" dirty="0" smtClean="0">
                <a:ea typeface="Times New Roman" panose="02020603050405020304" pitchFamily="18" charset="0"/>
              </a:rPr>
              <a:t>Przeprowadzenie</a:t>
            </a:r>
            <a:r>
              <a:rPr lang="pl-PL" b="1" dirty="0" smtClean="0">
                <a:ea typeface="Times New Roman" panose="02020603050405020304" pitchFamily="18" charset="0"/>
              </a:rPr>
              <a:t> </a:t>
            </a:r>
            <a:r>
              <a:rPr lang="pl-PL" dirty="0">
                <a:ea typeface="Times New Roman" panose="02020603050405020304" pitchFamily="18" charset="0"/>
              </a:rPr>
              <a:t>analizy osiągniętych wyników </a:t>
            </a:r>
            <a:r>
              <a:rPr lang="pl-PL" dirty="0" smtClean="0">
                <a:ea typeface="Times New Roman" panose="02020603050405020304" pitchFamily="18" charset="0"/>
              </a:rPr>
              <a:t>  w </a:t>
            </a:r>
            <a:r>
              <a:rPr lang="pl-PL" dirty="0">
                <a:ea typeface="Times New Roman" panose="02020603050405020304" pitchFamily="18" charset="0"/>
              </a:rPr>
              <a:t>roku szkolnym </a:t>
            </a:r>
            <a:r>
              <a:rPr lang="pl-PL" dirty="0" smtClean="0">
                <a:ea typeface="Times New Roman" panose="02020603050405020304" pitchFamily="18" charset="0"/>
              </a:rPr>
              <a:t>2023/2024</a:t>
            </a:r>
          </a:p>
          <a:p>
            <a:pPr lvl="0">
              <a:spcAft>
                <a:spcPts val="0"/>
              </a:spcAft>
              <a:tabLst>
                <a:tab pos="228600" algn="l"/>
              </a:tabLst>
            </a:pPr>
            <a:endParaRPr lang="pl-PL" sz="2000" dirty="0">
              <a:effectLst/>
              <a:ea typeface="Times New Roman" panose="02020603050405020304" pitchFamily="18" charset="0"/>
            </a:endParaRPr>
          </a:p>
        </p:txBody>
      </p:sp>
      <p:pic>
        <p:nvPicPr>
          <p:cNvPr id="7" name="Obraz 6" descr="logo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913410" y="4244831"/>
            <a:ext cx="1792813" cy="18552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018808755"/>
      </p:ext>
    </p:extLst>
  </p:cSld>
  <p:clrMapOvr>
    <a:masterClrMapping/>
  </p:clrMapOvr>
  <p:transition advClick="0" advTm="4000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797539" y="1972491"/>
            <a:ext cx="8442126" cy="1267098"/>
          </a:xfrm>
        </p:spPr>
        <p:txBody>
          <a:bodyPr>
            <a:noAutofit/>
          </a:bodyPr>
          <a:lstStyle/>
          <a:p>
            <a:r>
              <a:rPr lang="pl-P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Najważniejsze działania </a:t>
            </a:r>
            <a:br>
              <a:rPr lang="pl-P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Publicznego Przedszkola Samorządowego                   w Łuszczanowicach</a:t>
            </a:r>
            <a:br>
              <a:rPr lang="pl-P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 zakresie Promocji Zdrowia</a:t>
            </a:r>
            <a:endParaRPr lang="pl-PL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23" descr="C:\Users\User1\Desktop\SPZ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15655" y="3596889"/>
            <a:ext cx="2223083" cy="1696563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ot"/>
            <a:miter lim="800000"/>
            <a:headEnd/>
            <a:tailEnd/>
          </a:ln>
        </p:spPr>
      </p:pic>
      <p:pic>
        <p:nvPicPr>
          <p:cNvPr id="9" name="Picture 21" descr="C:\Users\User1\Desktop\SPZ\77164510_734986680316698_885954931717046272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65790" y="3594717"/>
            <a:ext cx="2772721" cy="1710113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ot"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786322854"/>
      </p:ext>
    </p:extLst>
  </p:cSld>
  <p:clrMapOvr>
    <a:masterClrMapping/>
  </p:clrMapOvr>
  <p:transition advClick="0" advTm="4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3" presetClass="entr" presetSubtype="27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Mały </a:t>
            </a:r>
            <a:r>
              <a:rPr lang="pl-PL" b="1" dirty="0" smtClean="0"/>
              <a:t>kucharz- duże </a:t>
            </a:r>
            <a:r>
              <a:rPr lang="pl-PL" b="1" dirty="0" smtClean="0"/>
              <a:t>możliwości</a:t>
            </a:r>
            <a:endParaRPr lang="pl-PL" b="1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015" y="4363771"/>
            <a:ext cx="2468054" cy="1851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53897" y="2600717"/>
            <a:ext cx="2028369" cy="188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91355" y="4427144"/>
            <a:ext cx="2582610" cy="172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05082" y="2607398"/>
            <a:ext cx="1854270" cy="2471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16464" y="2578589"/>
            <a:ext cx="2653057" cy="1770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Symbol zastępczy zawartości 9"/>
          <p:cNvSpPr>
            <a:spLocks noGrp="1"/>
          </p:cNvSpPr>
          <p:nvPr>
            <p:ph idx="1"/>
          </p:nvPr>
        </p:nvSpPr>
        <p:spPr>
          <a:xfrm>
            <a:off x="1240325" y="4734962"/>
            <a:ext cx="9656272" cy="1140906"/>
          </a:xfrm>
        </p:spPr>
        <p:txBody>
          <a:bodyPr/>
          <a:lstStyle/>
          <a:p>
            <a:endParaRPr lang="pl-PL" dirty="0"/>
          </a:p>
        </p:txBody>
      </p:sp>
    </p:spTree>
  </p:cSld>
  <p:clrMapOvr>
    <a:masterClrMapping/>
  </p:clrMapOvr>
  <p:transition advClick="0" advTm="4000">
    <p:wip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048000" y="1859340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pl-P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3789" y="3815348"/>
            <a:ext cx="2825074" cy="211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23037" y="1611518"/>
            <a:ext cx="2962451" cy="3949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31270" y="1683582"/>
            <a:ext cx="2688880" cy="3585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30423" y="1398331"/>
            <a:ext cx="2685601" cy="20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4000">
    <p:wip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/>
              <a:t>Zdrowo rośniemy, bo warzywa i owoce jemy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64365" y="4421990"/>
            <a:ext cx="3122440" cy="1658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4954" y="2769969"/>
            <a:ext cx="3413125" cy="256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40732" y="2661353"/>
            <a:ext cx="3657992" cy="2684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26340" y="2165472"/>
            <a:ext cx="2806967" cy="2105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4000">
    <p:wip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Zdrowo- urodzinowo</a:t>
            </a:r>
            <a:endParaRPr lang="pl-PL" b="1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4586" y="3331676"/>
            <a:ext cx="1996288" cy="2661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43156" y="3313570"/>
            <a:ext cx="2023179" cy="2697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890110" y="3530459"/>
            <a:ext cx="2560637" cy="227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25919" y="2860515"/>
            <a:ext cx="1901622" cy="1912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32930" y="2898580"/>
            <a:ext cx="1783925" cy="1979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4000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07831" y="800100"/>
            <a:ext cx="9873761" cy="1573823"/>
          </a:xfrm>
        </p:spPr>
        <p:txBody>
          <a:bodyPr>
            <a:noAutofit/>
          </a:bodyPr>
          <a:lstStyle/>
          <a:p>
            <a:r>
              <a:rPr lang="pl-PL" sz="2800" b="1" dirty="0" smtClean="0"/>
              <a:t/>
            </a:r>
            <a:br>
              <a:rPr lang="pl-PL" sz="2800" b="1" dirty="0" smtClean="0"/>
            </a:br>
            <a:r>
              <a:rPr lang="pl-PL" sz="2400" b="1" dirty="0" smtClean="0"/>
              <a:t>5 grudnia 2019 roku - otrzymanie Certyfikatu  Sieci Szkół Promujących Zdrowie Województwa Łódzkiego na okres 3 lat szkolnych. </a:t>
            </a:r>
            <a:r>
              <a:rPr lang="pl-PL" sz="2800" dirty="0" smtClean="0"/>
              <a:t/>
            </a:r>
            <a:br>
              <a:rPr lang="pl-PL" sz="2800" dirty="0" smtClean="0"/>
            </a:br>
            <a:endParaRPr lang="pl-PL" sz="2800" dirty="0"/>
          </a:p>
        </p:txBody>
      </p:sp>
      <p:pic>
        <p:nvPicPr>
          <p:cNvPr id="4" name="Symbol zastępczy zawartości 3" descr="certyfikat_przedszkole_zdrowi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77994" y="2526175"/>
            <a:ext cx="2662222" cy="3663609"/>
          </a:xfrm>
        </p:spPr>
      </p:pic>
      <p:pic>
        <p:nvPicPr>
          <p:cNvPr id="5" name="Obraz 4" descr="339525413_904582570658433_6457014535925394624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0090" y="2937680"/>
            <a:ext cx="3880513" cy="2910385"/>
          </a:xfrm>
          <a:prstGeom prst="rect">
            <a:avLst/>
          </a:prstGeom>
        </p:spPr>
      </p:pic>
    </p:spTree>
  </p:cSld>
  <p:clrMapOvr>
    <a:masterClrMapping/>
  </p:clrMapOvr>
  <p:transition advClick="0" advTm="4000"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Smacznie </a:t>
            </a:r>
            <a:r>
              <a:rPr lang="pl-PL" b="1" dirty="0" smtClean="0"/>
              <a:t>, zdrowo, </a:t>
            </a:r>
            <a:r>
              <a:rPr lang="pl-PL" b="1" dirty="0" smtClean="0"/>
              <a:t>kolorowo</a:t>
            </a:r>
            <a:endParaRPr lang="pl-PL" b="1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49611" y="4191502"/>
            <a:ext cx="2609208" cy="1956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46491" y="3566673"/>
            <a:ext cx="3017837" cy="256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08638" y="2498758"/>
            <a:ext cx="1761305" cy="2262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27165" y="2507419"/>
            <a:ext cx="1989137" cy="185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41579" y="3394536"/>
            <a:ext cx="3313961" cy="2694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4000">
    <p:wip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W zdrowym ciele zdrowy duch</a:t>
            </a:r>
            <a:endParaRPr lang="pl-PL" b="1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64880" y="2725094"/>
            <a:ext cx="2854522" cy="2140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35114" y="2516864"/>
            <a:ext cx="2535642" cy="1901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76123" y="2770360"/>
            <a:ext cx="3172434" cy="216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63789" y="4562181"/>
            <a:ext cx="3304908" cy="1615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4000">
    <p:wip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/>
              <a:t>Zabawa i nauka w ogrodzie przedszkolnym</a:t>
            </a:r>
            <a:r>
              <a:rPr lang="pl-PL" dirty="0" smtClean="0"/>
              <a:t> </a:t>
            </a:r>
            <a:endParaRPr lang="pl-PL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411347" y="3150607"/>
            <a:ext cx="2437193" cy="218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6585" y="2571183"/>
            <a:ext cx="2293512" cy="1720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83883" y="2597598"/>
            <a:ext cx="2280423" cy="1710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95490" y="4390931"/>
            <a:ext cx="2303537" cy="17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38268" y="4394478"/>
            <a:ext cx="2200385" cy="1725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385308" y="3295461"/>
            <a:ext cx="2886256" cy="191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4000">
    <p:wip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Zimą aktywnie w ogrodzie</a:t>
            </a:r>
            <a:endParaRPr lang="pl-PL" b="1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89539" y="4395205"/>
            <a:ext cx="2283285" cy="1712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1992" y="2562131"/>
            <a:ext cx="2435131" cy="1826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94226" y="2586564"/>
            <a:ext cx="2372009" cy="1779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65431" y="3576119"/>
            <a:ext cx="1867538" cy="2489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537025" y="2607397"/>
            <a:ext cx="2575417" cy="3433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4000">
    <p:wip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Ogród  dydaktyczny</a:t>
            </a:r>
            <a:endParaRPr lang="pl-PL" b="1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115979" y="2542514"/>
            <a:ext cx="2173692" cy="2898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9153" y="3132471"/>
            <a:ext cx="2227545" cy="2969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60504" y="2512625"/>
            <a:ext cx="3458815" cy="2347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49381" y="3919758"/>
            <a:ext cx="3413125" cy="227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4000">
    <p:wip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Mali ekolodzy</a:t>
            </a:r>
            <a:endParaRPr lang="pl-PL" b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60328" y="2528917"/>
            <a:ext cx="2470112" cy="329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11493" y="2515869"/>
            <a:ext cx="2519295" cy="3368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8812" y="4229747"/>
            <a:ext cx="2444828" cy="1834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5115208" y="2561808"/>
            <a:ext cx="2507809" cy="1880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4000">
    <p:wip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62234" y="1075252"/>
            <a:ext cx="9601196" cy="925045"/>
          </a:xfrm>
        </p:spPr>
        <p:txBody>
          <a:bodyPr>
            <a:normAutofit/>
          </a:bodyPr>
          <a:lstStyle/>
          <a:p>
            <a:pPr lvl="0"/>
            <a:r>
              <a:rPr lang="pl-PL" b="1" dirty="0" smtClean="0"/>
              <a:t>Czas </a:t>
            </a:r>
            <a:r>
              <a:rPr lang="pl-PL" b="1" dirty="0" smtClean="0"/>
              <a:t>na </a:t>
            </a:r>
            <a:r>
              <a:rPr lang="pl-PL" b="1" dirty="0" smtClean="0"/>
              <a:t>las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298448" y="3892990"/>
            <a:ext cx="3436514" cy="231186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732537" y="2534971"/>
            <a:ext cx="1863434" cy="2484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03710" y="3440317"/>
            <a:ext cx="3178233" cy="2376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22649" y="2562130"/>
            <a:ext cx="2059367" cy="2745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935378" y="3223034"/>
            <a:ext cx="2028577" cy="2704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4015926128"/>
      </p:ext>
    </p:extLst>
  </p:cSld>
  <p:clrMapOvr>
    <a:masterClrMapping/>
  </p:clrMapOvr>
  <p:transition advClick="0" advTm="4000">
    <p:wip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98452" y="1256453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pl-PL" sz="3100" b="1" dirty="0"/>
              <a:t>Udział i realizacja </a:t>
            </a:r>
            <a:r>
              <a:rPr lang="pl-PL" sz="3100" b="1" dirty="0" smtClean="0"/>
              <a:t>Projektu </a:t>
            </a:r>
            <a:r>
              <a:rPr lang="pl-PL" sz="3100" b="1" dirty="0"/>
              <a:t>Edukacyjnego </a:t>
            </a:r>
            <a:r>
              <a:rPr lang="pl-PL" sz="3100" b="1" dirty="0" smtClean="0"/>
              <a:t/>
            </a:r>
            <a:br>
              <a:rPr lang="pl-PL" sz="3100" b="1" dirty="0" smtClean="0"/>
            </a:br>
            <a:r>
              <a:rPr lang="pl-PL" sz="3100" b="1" dirty="0" smtClean="0"/>
              <a:t>pt</a:t>
            </a:r>
            <a:r>
              <a:rPr lang="pl-PL" sz="3100" b="1" dirty="0"/>
              <a:t>. </a:t>
            </a:r>
            <a:r>
              <a:rPr lang="pl-PL" sz="3100" b="1" dirty="0" smtClean="0"/>
              <a:t>„Skąd biorą się produkty  ekologiczne” </a:t>
            </a:r>
            <a:r>
              <a:rPr lang="pl-PL" sz="3100" b="1" dirty="0"/>
              <a:t>pod patronatem </a:t>
            </a:r>
            <a:r>
              <a:rPr lang="pl-PL" sz="3100" b="1" dirty="0" smtClean="0"/>
              <a:t/>
            </a:r>
            <a:br>
              <a:rPr lang="pl-PL" sz="3100" b="1" dirty="0" smtClean="0"/>
            </a:br>
            <a:r>
              <a:rPr lang="pl-PL" sz="3100" b="1" dirty="0" smtClean="0"/>
              <a:t>Powiatowej Stacji </a:t>
            </a:r>
            <a:r>
              <a:rPr lang="pl-PL" sz="3100" b="1" dirty="0"/>
              <a:t>Sanitarno- </a:t>
            </a:r>
            <a:r>
              <a:rPr lang="pl-PL" sz="3100" b="1" dirty="0" smtClean="0"/>
              <a:t>Epidemiologicznej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987750" y="3027338"/>
            <a:ext cx="3665028" cy="2748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03306" y="2948355"/>
            <a:ext cx="2155117" cy="2872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2" name="Picture 2" descr="C:\Users\hp\Desktop\ZDJĘCIA  PRZEDSZKOLE WSZYSTKIE\zdj 2021 2022\produkty ekologiczne\produkty 0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51906" y="2879002"/>
            <a:ext cx="2209730" cy="29463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054257395"/>
      </p:ext>
    </p:extLst>
  </p:cSld>
  <p:clrMapOvr>
    <a:masterClrMapping/>
  </p:clrMapOvr>
  <p:transition advClick="0" advTm="4000">
    <p:wip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100" b="1" dirty="0" smtClean="0"/>
              <a:t>Realizacja Programu </a:t>
            </a:r>
            <a:r>
              <a:rPr lang="pl-PL" sz="3100" b="1" dirty="0"/>
              <a:t>Promocji Zdrowia </a:t>
            </a:r>
            <a:r>
              <a:rPr lang="pl-PL" sz="3100" b="1" dirty="0" smtClean="0"/>
              <a:t>Psychicznego             </a:t>
            </a:r>
            <a:r>
              <a:rPr lang="pl-PL" sz="3100" b="1" dirty="0"/>
              <a:t>pt. „Przyjaciele </a:t>
            </a:r>
            <a:r>
              <a:rPr lang="pl-PL" sz="3100" b="1" dirty="0" err="1"/>
              <a:t>Zippiego</a:t>
            </a:r>
            <a:r>
              <a:rPr lang="pl-PL" sz="3100" b="1" dirty="0" smtClean="0"/>
              <a:t>”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93192" y="2560884"/>
            <a:ext cx="1986198" cy="3568311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3025" y="2897109"/>
            <a:ext cx="1839534" cy="2825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532906" y="2842788"/>
            <a:ext cx="1814432" cy="3225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78698" y="2546329"/>
            <a:ext cx="2946798" cy="2147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Symbol zastępczy zawartości 8"/>
          <p:cNvSpPr>
            <a:spLocks noGrp="1"/>
          </p:cNvSpPr>
          <p:nvPr>
            <p:ph sz="half" idx="1"/>
          </p:nvPr>
        </p:nvSpPr>
        <p:spPr>
          <a:xfrm>
            <a:off x="4146486" y="5567881"/>
            <a:ext cx="1870265" cy="302566"/>
          </a:xfrm>
        </p:spPr>
        <p:txBody>
          <a:bodyPr>
            <a:normAutofit fontScale="70000" lnSpcReduction="20000"/>
          </a:bodyPr>
          <a:lstStyle/>
          <a:p>
            <a:endParaRPr lang="pl-PL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67915" y="4571607"/>
            <a:ext cx="4267200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665851598"/>
      </p:ext>
    </p:extLst>
  </p:cSld>
  <p:clrMapOvr>
    <a:masterClrMapping/>
  </p:clrMapOvr>
  <p:transition advClick="0" advTm="4000">
    <p:wip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13988" y="982132"/>
            <a:ext cx="10157988" cy="1303867"/>
          </a:xfrm>
        </p:spPr>
        <p:txBody>
          <a:bodyPr>
            <a:normAutofit fontScale="90000"/>
          </a:bodyPr>
          <a:lstStyle/>
          <a:p>
            <a:r>
              <a:rPr lang="pl-PL" b="1" dirty="0" smtClean="0"/>
              <a:t>Spotkania ze specjalistami w zakresie zdrowia</a:t>
            </a:r>
            <a:endParaRPr lang="pl-PL" b="1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47392" y="2498756"/>
            <a:ext cx="2237691" cy="1493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03718" y="3041965"/>
            <a:ext cx="2084888" cy="2778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23449" y="4242320"/>
            <a:ext cx="3060464" cy="1851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38689" y="2595393"/>
            <a:ext cx="3160052" cy="2370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4000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869133" y="1131683"/>
            <a:ext cx="1046580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4000" b="1" dirty="0" smtClean="0"/>
              <a:t>ZESPÓŁ DO SPRAW PROMOCJI  ZDROWIA</a:t>
            </a:r>
            <a:endParaRPr lang="pl-PL" sz="4000" dirty="0"/>
          </a:p>
        </p:txBody>
      </p:sp>
      <p:sp>
        <p:nvSpPr>
          <p:cNvPr id="3" name="Prostokąt 2"/>
          <p:cNvSpPr/>
          <p:nvPr/>
        </p:nvSpPr>
        <p:spPr>
          <a:xfrm>
            <a:off x="1303699" y="2136339"/>
            <a:ext cx="9605727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pl-PL" sz="2400" b="1" dirty="0" smtClean="0">
                <a:solidFill>
                  <a:prstClr val="black"/>
                </a:solidFill>
              </a:rPr>
              <a:t>W przedszkolu funkcjonuje zespół ds. promocji zdrowia, w składzie:</a:t>
            </a:r>
          </a:p>
          <a:p>
            <a:pPr algn="just">
              <a:buNone/>
            </a:pPr>
            <a:endParaRPr lang="pl-PL" sz="800" b="1" dirty="0" smtClean="0">
              <a:solidFill>
                <a:prstClr val="black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pl-PL" sz="2800" b="1" dirty="0" smtClean="0"/>
              <a:t>Dyrektor</a:t>
            </a:r>
            <a:r>
              <a:rPr lang="pl-PL" sz="2800" b="1" dirty="0" smtClean="0">
                <a:solidFill>
                  <a:srgbClr val="00B050"/>
                </a:solidFill>
              </a:rPr>
              <a:t> - Ewa Bindas</a:t>
            </a:r>
          </a:p>
          <a:p>
            <a:pPr>
              <a:buFont typeface="Wingdings" pitchFamily="2" charset="2"/>
              <a:buChar char="v"/>
            </a:pPr>
            <a:r>
              <a:rPr lang="pl-PL" sz="2800" b="1" dirty="0" smtClean="0"/>
              <a:t>Koordynator-</a:t>
            </a:r>
            <a:r>
              <a:rPr lang="pl-PL" sz="2800" b="1" dirty="0" smtClean="0">
                <a:solidFill>
                  <a:srgbClr val="00B050"/>
                </a:solidFill>
              </a:rPr>
              <a:t> Ewa Frach</a:t>
            </a:r>
          </a:p>
          <a:p>
            <a:pPr>
              <a:buFont typeface="Wingdings" pitchFamily="2" charset="2"/>
              <a:buChar char="v"/>
            </a:pPr>
            <a:r>
              <a:rPr lang="pl-PL" sz="2800" b="1" dirty="0" smtClean="0"/>
              <a:t>Członkowie w składzie: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2800" b="1" dirty="0" smtClean="0">
                <a:solidFill>
                  <a:srgbClr val="00B050"/>
                </a:solidFill>
              </a:rPr>
              <a:t>Elżbieta </a:t>
            </a:r>
            <a:r>
              <a:rPr lang="pl-PL" sz="2800" b="1" dirty="0" err="1" smtClean="0">
                <a:solidFill>
                  <a:srgbClr val="00B050"/>
                </a:solidFill>
              </a:rPr>
              <a:t>Pulwert</a:t>
            </a:r>
            <a:endParaRPr lang="pl-PL" sz="2800" b="1" dirty="0" smtClean="0">
              <a:solidFill>
                <a:srgbClr val="00B05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pl-PL" sz="2800" b="1" dirty="0" smtClean="0">
                <a:solidFill>
                  <a:srgbClr val="00B050"/>
                </a:solidFill>
              </a:rPr>
              <a:t>Iwona Frankowska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2800" b="1" dirty="0" smtClean="0">
                <a:solidFill>
                  <a:srgbClr val="00B050"/>
                </a:solidFill>
              </a:rPr>
              <a:t>Anna Woźniak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2800" b="1" dirty="0" smtClean="0">
                <a:solidFill>
                  <a:srgbClr val="00B050"/>
                </a:solidFill>
              </a:rPr>
              <a:t>Justyna </a:t>
            </a:r>
            <a:r>
              <a:rPr lang="pl-PL" sz="2800" b="1" dirty="0" err="1" smtClean="0">
                <a:solidFill>
                  <a:srgbClr val="00B050"/>
                </a:solidFill>
              </a:rPr>
              <a:t>Gurazda</a:t>
            </a:r>
            <a:endParaRPr lang="pl-PL" sz="2800" b="1" dirty="0" smtClean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 advClick="0" advTm="4000">
    <p:wipe dir="r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95402" y="1502229"/>
            <a:ext cx="9601196" cy="731520"/>
          </a:xfrm>
        </p:spPr>
        <p:txBody>
          <a:bodyPr>
            <a:normAutofit fontScale="90000"/>
          </a:bodyPr>
          <a:lstStyle/>
          <a:p>
            <a:r>
              <a:rPr lang="pl-PL" sz="4000" b="1" dirty="0"/>
              <a:t>Współpraca ze służbą </a:t>
            </a:r>
            <a:r>
              <a:rPr lang="pl-PL" sz="4000" b="1" dirty="0" smtClean="0"/>
              <a:t>zdrowia     </a:t>
            </a:r>
            <a:br>
              <a:rPr lang="pl-PL" sz="4000" b="1" dirty="0" smtClean="0"/>
            </a:br>
            <a:r>
              <a:rPr lang="pl-PL" sz="4000" b="1" dirty="0" smtClean="0"/>
              <a:t>i organami </a:t>
            </a:r>
            <a:r>
              <a:rPr lang="pl-PL" sz="4000" b="1" dirty="0"/>
              <a:t>zapewniającymi </a:t>
            </a:r>
            <a:r>
              <a:rPr lang="pl-PL" sz="4000" b="1" dirty="0" smtClean="0"/>
              <a:t>bezpieczeństwo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285414" y="2612571"/>
            <a:ext cx="5079272" cy="58201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pl-PL" sz="1600" dirty="0"/>
          </a:p>
          <a:p>
            <a:endParaRPr lang="pl-PL" sz="16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9669" y="2607397"/>
            <a:ext cx="2147606" cy="2228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 l="14328" r="15658"/>
          <a:stretch>
            <a:fillRect/>
          </a:stretch>
        </p:blipFill>
        <p:spPr bwMode="auto">
          <a:xfrm>
            <a:off x="3250192" y="4215324"/>
            <a:ext cx="3259248" cy="1980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75566" y="4165231"/>
            <a:ext cx="3098471" cy="205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33746" y="2553077"/>
            <a:ext cx="3647500" cy="1620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938720332"/>
      </p:ext>
    </p:extLst>
  </p:cSld>
  <p:clrMapOvr>
    <a:masterClrMapping/>
  </p:clrMapOvr>
  <p:transition advClick="0" advTm="4000">
    <p:wip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Uroczystości pełne radości</a:t>
            </a:r>
            <a:endParaRPr lang="pl-PL" b="1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52340" y="4463360"/>
            <a:ext cx="3015989" cy="1683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2759" y="2821905"/>
            <a:ext cx="3189531" cy="2392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62966" y="2074819"/>
            <a:ext cx="2997089" cy="2247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93405" y="2579845"/>
            <a:ext cx="2552700" cy="341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4000">
    <p:wip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dirty="0" smtClean="0"/>
              <a:t>Realizacja Programu Przedszkole Promujące Zdrowie rozpropagowała ideę zdrowego stylu życia wśród dzieci, rodziców, nauczycieli, pracowników niepedagogicznych, tym samym  podniosła jakość pracy naszego przedszkola. Nasze działania uzyskały akceptację, wsparcie i zaangażowanie rodziców oraz środowiska lokalnego.</a:t>
            </a:r>
            <a:endParaRPr lang="pl-PL" sz="2800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303868" y="4236440"/>
            <a:ext cx="9592732" cy="1837189"/>
          </a:xfrm>
        </p:spPr>
        <p:txBody>
          <a:bodyPr/>
          <a:lstStyle/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49189" y="4318923"/>
            <a:ext cx="5232080" cy="1670817"/>
          </a:xfrm>
          <a:prstGeom prst="rect">
            <a:avLst/>
          </a:prstGeom>
        </p:spPr>
      </p:pic>
    </p:spTree>
  </p:cSld>
  <p:clrMapOvr>
    <a:masterClrMapping/>
  </p:clrMapOvr>
  <p:transition advClick="0" advTm="4000">
    <p:wip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DZIĘKUJEMY ZA UWAGĘ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289395" y="2813817"/>
            <a:ext cx="4718304" cy="331012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pl-PL" sz="4000" b="1" dirty="0" smtClean="0">
                <a:solidFill>
                  <a:srgbClr val="00B050"/>
                </a:solidFill>
              </a:rPr>
              <a:t>ZACHĘCAMY DO PROWADZENIA ZDROWEGO STYLU ŻYCIA</a:t>
            </a:r>
            <a:endParaRPr lang="pl-PL" sz="4000" b="1" dirty="0">
              <a:solidFill>
                <a:srgbClr val="00B050"/>
              </a:solidFill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349797" y="2560638"/>
            <a:ext cx="4381905" cy="330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4000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77707" y="936865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b="1" dirty="0" smtClean="0"/>
              <a:t>AUTOEWALUACJA</a:t>
            </a:r>
            <a:br>
              <a:rPr lang="pl-PL" b="1" dirty="0" smtClean="0"/>
            </a:br>
            <a:r>
              <a:rPr lang="pl-PL" b="1" dirty="0" smtClean="0"/>
              <a:t/>
            </a:r>
            <a:br>
              <a:rPr lang="pl-PL" b="1" dirty="0" smtClean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3200" dirty="0" smtClean="0"/>
              <a:t>Termin przeprowadzenia: listopad/ grudzień 2022 rok</a:t>
            </a:r>
          </a:p>
          <a:p>
            <a:r>
              <a:rPr lang="pl-PL" sz="3200" dirty="0" smtClean="0"/>
              <a:t>Uczestnicy: cała społeczność przedszkolna</a:t>
            </a:r>
          </a:p>
          <a:p>
            <a:r>
              <a:rPr lang="pl-PL" sz="3200" dirty="0" smtClean="0"/>
              <a:t>Cel: diagnoza problemów , pozyskanie informacji           w sferach wymagających naprawy</a:t>
            </a:r>
          </a:p>
          <a:p>
            <a:endParaRPr lang="pl-PL" sz="3200" dirty="0" smtClean="0"/>
          </a:p>
          <a:p>
            <a:endParaRPr lang="pl-PL" dirty="0" smtClean="0"/>
          </a:p>
          <a:p>
            <a:endParaRPr lang="pl-PL" dirty="0"/>
          </a:p>
        </p:txBody>
      </p:sp>
    </p:spTree>
  </p:cSld>
  <p:clrMapOvr>
    <a:masterClrMapping/>
  </p:clrMapOvr>
  <p:transition advClick="0" advTm="4000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400" b="1" dirty="0" smtClean="0"/>
              <a:t>Ankiety dla nauczycieli, pracowników niepedagogicznych i rodziców. Badanie dzieci techniką „Narysuj i opowiedz”. </a:t>
            </a:r>
            <a:endParaRPr lang="pl-PL" sz="2400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241754" y="2488173"/>
            <a:ext cx="2847925" cy="370273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  <p:pic>
        <p:nvPicPr>
          <p:cNvPr id="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945422" y="2472714"/>
            <a:ext cx="2999644" cy="368631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  <p:transition spd="slow" advTm="4000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b="1" dirty="0" smtClean="0"/>
              <a:t>Wyniki badań opracowano w formie raportu.</a:t>
            </a:r>
            <a:endParaRPr lang="pl-PL" sz="32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028746" y="2557463"/>
            <a:ext cx="3775968" cy="3635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4000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625505" y="1747320"/>
            <a:ext cx="698022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4000" b="1" dirty="0" smtClean="0"/>
              <a:t>Wyniki </a:t>
            </a:r>
            <a:r>
              <a:rPr lang="pl-PL" sz="4000" b="1" dirty="0" err="1" smtClean="0"/>
              <a:t>autoewaluacji</a:t>
            </a:r>
            <a:r>
              <a:rPr lang="pl-PL" sz="4000" b="1" dirty="0" smtClean="0"/>
              <a:t> działań przedszkola podczas badania stopnia spełniania                      4 standardów</a:t>
            </a:r>
            <a:endParaRPr lang="pl-PL" sz="4000" b="1" dirty="0"/>
          </a:p>
        </p:txBody>
      </p:sp>
    </p:spTree>
  </p:cSld>
  <p:clrMapOvr>
    <a:masterClrMapping/>
  </p:clrMapOvr>
  <p:transition advClick="0" advTm="4000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b="1" dirty="0" smtClean="0"/>
              <a:t>Podsumowanie wyników w standardzie pierwszym</a:t>
            </a:r>
            <a:endParaRPr lang="pl-PL" sz="32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pl-PL" dirty="0" smtClean="0"/>
              <a:t> </a:t>
            </a:r>
            <a:r>
              <a:rPr lang="pl-PL" sz="3600" dirty="0" smtClean="0"/>
              <a:t>Koncepcja pracy przedszkola, jego organizacja       i struktura sprzyjają realizacji długofalowych, zaplanowanych działań dla wzmocnienia zdrowia dzieci, pracowników i rodziców dzieci.</a:t>
            </a:r>
            <a:endParaRPr lang="pl-PL" sz="3600" dirty="0"/>
          </a:p>
        </p:txBody>
      </p:sp>
    </p:spTree>
  </p:cSld>
  <p:clrMapOvr>
    <a:masterClrMapping/>
  </p:clrMapOvr>
  <p:transition advClick="0" advTm="4000"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zny">
  <a:themeElements>
    <a:clrScheme name="Organiczny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zny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zny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Organiczny</Template>
  <TotalTime>1513</TotalTime>
  <Words>541</Words>
  <Application>Microsoft Office PowerPoint</Application>
  <PresentationFormat>Niestandardowy</PresentationFormat>
  <Paragraphs>81</Paragraphs>
  <Slides>43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43</vt:i4>
      </vt:variant>
    </vt:vector>
  </HeadingPairs>
  <TitlesOfParts>
    <vt:vector size="44" baseType="lpstr">
      <vt:lpstr>Organiczny</vt:lpstr>
      <vt:lpstr>PUBLICZNE RZEDSZKOLE SAMORZĄDOWE W ŁUSZCZANOWICACH</vt:lpstr>
      <vt:lpstr> Nasze Przedszkole rozpoczęło działania dla tworzenia  PRZEDSZKOLA PROMUJĄCEGO ZDROWIE w roku 2017. </vt:lpstr>
      <vt:lpstr> 5 grudnia 2019 roku - otrzymanie Certyfikatu  Sieci Szkół Promujących Zdrowie Województwa Łódzkiego na okres 3 lat szkolnych.  </vt:lpstr>
      <vt:lpstr>Slajd 4</vt:lpstr>
      <vt:lpstr>  AUTOEWALUACJA  </vt:lpstr>
      <vt:lpstr>Ankiety dla nauczycieli, pracowników niepedagogicznych i rodziców. Badanie dzieci techniką „Narysuj i opowiedz”. </vt:lpstr>
      <vt:lpstr>Wyniki badań opracowano w formie raportu.</vt:lpstr>
      <vt:lpstr>Slajd 8</vt:lpstr>
      <vt:lpstr>Podsumowanie wyników w standardzie pierwszym</vt:lpstr>
      <vt:lpstr>Slajd 10</vt:lpstr>
      <vt:lpstr>Podsumowanie wyników w standardzie drugim</vt:lpstr>
      <vt:lpstr>Slajd 12</vt:lpstr>
      <vt:lpstr>Slajd 13</vt:lpstr>
      <vt:lpstr>Slajd 14</vt:lpstr>
      <vt:lpstr>Podsumowanie wyników w standardzie trzecim</vt:lpstr>
      <vt:lpstr>Slajd 16</vt:lpstr>
      <vt:lpstr>Podsumowanie wyników w standardzie  czwartym</vt:lpstr>
      <vt:lpstr>Slajd 18</vt:lpstr>
      <vt:lpstr>Slajd 19</vt:lpstr>
      <vt:lpstr>Slajd 20</vt:lpstr>
      <vt:lpstr>Korzyści z przeprowadzanych badań :</vt:lpstr>
      <vt:lpstr>Podsumowanie</vt:lpstr>
      <vt:lpstr>Slajd 23</vt:lpstr>
      <vt:lpstr>Slajd 24</vt:lpstr>
      <vt:lpstr>Najważniejsze działania  Publicznego Przedszkola Samorządowego                   w Łuszczanowicach w zakresie Promocji Zdrowia</vt:lpstr>
      <vt:lpstr>Mały kucharz- duże możliwości</vt:lpstr>
      <vt:lpstr>Slajd 27</vt:lpstr>
      <vt:lpstr>Zdrowo rośniemy, bo warzywa i owoce jemy </vt:lpstr>
      <vt:lpstr>Zdrowo- urodzinowo</vt:lpstr>
      <vt:lpstr>Smacznie , zdrowo, kolorowo</vt:lpstr>
      <vt:lpstr>W zdrowym ciele zdrowy duch</vt:lpstr>
      <vt:lpstr>Zabawa i nauka w ogrodzie przedszkolnym </vt:lpstr>
      <vt:lpstr>Zimą aktywnie w ogrodzie</vt:lpstr>
      <vt:lpstr>Ogród  dydaktyczny</vt:lpstr>
      <vt:lpstr>Mali ekolodzy</vt:lpstr>
      <vt:lpstr>Czas na las</vt:lpstr>
      <vt:lpstr>Udział i realizacja Projektu Edukacyjnego  pt. „Skąd biorą się produkty  ekologiczne” pod patronatem  Powiatowej Stacji Sanitarno- Epidemiologicznej </vt:lpstr>
      <vt:lpstr>Realizacja Programu Promocji Zdrowia Psychicznego             pt. „Przyjaciele Zippiego” </vt:lpstr>
      <vt:lpstr>Spotkania ze specjalistami w zakresie zdrowia</vt:lpstr>
      <vt:lpstr>Współpraca ze służbą zdrowia      i organami zapewniającymi bezpieczeństwo </vt:lpstr>
      <vt:lpstr>Uroczystości pełne radości</vt:lpstr>
      <vt:lpstr>Realizacja Programu Przedszkole Promujące Zdrowie rozpropagowała ideę zdrowego stylu życia wśród dzieci, rodziców, nauczycieli, pracowników niepedagogicznych, tym samym  podniosła jakość pracy naszego przedszkola. Nasze działania uzyskały akceptację, wsparcie i zaangażowanie rodziców oraz środowiska lokalnego.</vt:lpstr>
      <vt:lpstr>DZIĘKUJEMY ZA UWAGĘ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Ewa F</dc:creator>
  <cp:lastModifiedBy>hp</cp:lastModifiedBy>
  <cp:revision>253</cp:revision>
  <dcterms:created xsi:type="dcterms:W3CDTF">2020-06-24T19:30:40Z</dcterms:created>
  <dcterms:modified xsi:type="dcterms:W3CDTF">2023-04-25T17:23:44Z</dcterms:modified>
</cp:coreProperties>
</file>